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6" r:id="rId4"/>
    <p:sldId id="287" r:id="rId5"/>
    <p:sldId id="288" r:id="rId6"/>
    <p:sldId id="294" r:id="rId7"/>
    <p:sldId id="295" r:id="rId8"/>
    <p:sldId id="293" r:id="rId9"/>
    <p:sldId id="297" r:id="rId10"/>
    <p:sldId id="300" r:id="rId11"/>
    <p:sldId id="301" r:id="rId12"/>
    <p:sldId id="304" r:id="rId13"/>
    <p:sldId id="303" r:id="rId14"/>
    <p:sldId id="302" r:id="rId15"/>
    <p:sldId id="306" r:id="rId16"/>
    <p:sldId id="296" r:id="rId17"/>
    <p:sldId id="298" r:id="rId18"/>
    <p:sldId id="299" r:id="rId19"/>
    <p:sldId id="289" r:id="rId20"/>
    <p:sldId id="290" r:id="rId21"/>
    <p:sldId id="291" r:id="rId22"/>
    <p:sldId id="292" r:id="rId23"/>
    <p:sldId id="308" r:id="rId24"/>
    <p:sldId id="286" r:id="rId25"/>
  </p:sldIdLst>
  <p:sldSz cx="9144000" cy="6858000" type="screen4x3"/>
  <p:notesSz cx="6858000" cy="9144000"/>
  <p:embeddedFontLst>
    <p:embeddedFont>
      <p:font typeface="포천 막걸리체" panose="02030503000000000000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Joon Kim" initials="SK" lastIdx="1" clrIdx="0">
    <p:extLst>
      <p:ext uri="{19B8F6BF-5375-455C-9EA6-DF929625EA0E}">
        <p15:presenceInfo xmlns:p15="http://schemas.microsoft.com/office/powerpoint/2012/main" userId="99405fef1301ac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8B4A"/>
    <a:srgbClr val="362708"/>
    <a:srgbClr val="7F5B13"/>
    <a:srgbClr val="8A6849"/>
    <a:srgbClr val="D0BE8E"/>
    <a:srgbClr val="D2A472"/>
    <a:srgbClr val="6E6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6" autoAdjust="0"/>
    <p:restoredTop sz="99099" autoAdjust="0"/>
  </p:normalViewPr>
  <p:slideViewPr>
    <p:cSldViewPr>
      <p:cViewPr varScale="1">
        <p:scale>
          <a:sx n="114" d="100"/>
          <a:sy n="114" d="100"/>
        </p:scale>
        <p:origin x="145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6CD16-9DDD-4251-9FC1-95CEBFF372EC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04CCF-1454-4F60-B946-F8C23D1EB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11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E04CCF-1454-4F60-B946-F8C23D1EBE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510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332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74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79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57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10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3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5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4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A95A5-472B-46AC-B69E-7BD77AB346B6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32B3E-A2F8-4AE7-8217-B7CD40F4DB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4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67544" y="836712"/>
            <a:ext cx="1296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</a:t>
            </a:r>
            <a:endParaRPr lang="en-US" altLang="ko-KR" sz="6000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en-US" altLang="ko-KR" sz="60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 </a:t>
            </a:r>
            <a:endParaRPr lang="ko-KR" altLang="en-US" sz="6000" dirty="0"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FCC370-A7CA-4CC4-8622-9B15AEFF57DB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3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C:\Users\user-pc\Desktop\캡처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6423" y="545815"/>
              <a:ext cx="4790235" cy="5993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user-pc\Desktop\캡처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531659"/>
              <a:ext cx="4719243" cy="5993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user-pc\Desktop\캡처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952" y="476672"/>
              <a:ext cx="4680000" cy="5993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139952" y="677009"/>
              <a:ext cx="2445128" cy="563231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문체부 훈민정음체" panose="02020603020101020101" pitchFamily="18" charset="-127"/>
                  <a:ea typeface="문체부 훈민정음체" panose="02020603020101020101" pitchFamily="18" charset="-127"/>
                </a:rPr>
                <a:t>  </a:t>
              </a:r>
              <a:endPara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endParaRPr>
            </a:p>
            <a:p>
              <a:r>
                <a:rPr lang="ko-KR" altLang="en-US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문체부 훈민정음체" panose="02020603020101020101" pitchFamily="18" charset="-127"/>
                  <a:ea typeface="문체부 훈민정음체" panose="02020603020101020101" pitchFamily="18" charset="-127"/>
                </a:rPr>
                <a:t>  </a:t>
              </a:r>
              <a:endPara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endParaRPr>
            </a:p>
            <a:p>
              <a:r>
                <a:rPr lang="ko-KR" altLang="en-US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문체부 훈민정음체" panose="02020603020101020101" pitchFamily="18" charset="-127"/>
                  <a:ea typeface="문체부 훈민정음체" panose="02020603020101020101" pitchFamily="18" charset="-127"/>
                </a:rPr>
                <a:t>  </a:t>
              </a:r>
              <a:endPara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endParaRPr>
            </a:p>
            <a:p>
              <a:r>
                <a:rPr lang="ko-KR" altLang="en-US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문체부 훈민정음체" panose="02020603020101020101" pitchFamily="18" charset="-127"/>
                  <a:ea typeface="문체부 훈민정음체" panose="02020603020101020101" pitchFamily="18" charset="-127"/>
                </a:rPr>
                <a:t>  </a:t>
              </a:r>
              <a:endPara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endParaRPr>
            </a:p>
            <a:p>
              <a:endPara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endParaRPr>
            </a:p>
            <a:p>
              <a:endPara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7740352" y="476672"/>
              <a:ext cx="0" cy="6062828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740352" y="1628800"/>
              <a:ext cx="828600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740352" y="2924944"/>
              <a:ext cx="828600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740352" y="4149080"/>
              <a:ext cx="828600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740352" y="5373216"/>
              <a:ext cx="828600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818340" y="2420888"/>
            <a:ext cx="1415772" cy="24615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8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오</a:t>
            </a:r>
            <a:r>
              <a:rPr lang="en-US" altLang="ko-KR" sz="8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8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목</a:t>
            </a:r>
            <a:endParaRPr lang="en-US" altLang="ko-KR" sz="80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48175" y="764704"/>
            <a:ext cx="785817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O</a:t>
            </a:r>
          </a:p>
          <a:p>
            <a:pPr algn="ctr"/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h</a:t>
            </a:r>
          </a:p>
          <a:p>
            <a:pPr algn="ctr"/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en-US" altLang="ko-KR" sz="4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M</a:t>
            </a:r>
          </a:p>
          <a:p>
            <a:pPr algn="ctr"/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o</a:t>
            </a:r>
          </a:p>
          <a:p>
            <a:pPr algn="ctr"/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k</a:t>
            </a:r>
          </a:p>
          <a:p>
            <a:pPr algn="ctr"/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en-US" altLang="ko-KR" sz="4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G</a:t>
            </a:r>
          </a:p>
          <a:p>
            <a:pPr algn="ctr"/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a</a:t>
            </a:r>
          </a:p>
          <a:p>
            <a:pPr algn="ctr"/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m</a:t>
            </a:r>
          </a:p>
          <a:p>
            <a:pPr algn="ctr"/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e </a:t>
            </a:r>
          </a:p>
          <a:p>
            <a:pPr algn="ctr"/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72015" y="170056"/>
            <a:ext cx="461665" cy="62170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조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장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endParaRPr lang="en-US" altLang="ko-KR" sz="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5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6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0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0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5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8</a:t>
            </a: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황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호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0063" y="1207697"/>
            <a:ext cx="461665" cy="55092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5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6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0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0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5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0</a:t>
            </a: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진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75267" y="1207697"/>
            <a:ext cx="461665" cy="50167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5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6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0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0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2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8</a:t>
            </a: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오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승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화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46346" y="1196752"/>
            <a:ext cx="461665" cy="50167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5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6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0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0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0</a:t>
            </a:r>
          </a:p>
          <a:p>
            <a:pPr algn="ctr"/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7</a:t>
            </a: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김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선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준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38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281" y="908720"/>
            <a:ext cx="2741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주요 소스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채팅 부분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651AF2-81DA-4981-9CB5-772827764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48" y="2265637"/>
            <a:ext cx="3515179" cy="2506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9BEF0B-F6CE-46B6-AC32-991C14346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61" y="4521406"/>
            <a:ext cx="3445511" cy="1345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BAC958-6829-4103-B970-8FD2EABFAB6D}"/>
              </a:ext>
            </a:extLst>
          </p:cNvPr>
          <p:cNvSpPr txBox="1"/>
          <p:nvPr/>
        </p:nvSpPr>
        <p:spPr>
          <a:xfrm>
            <a:off x="883917" y="4847099"/>
            <a:ext cx="3549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클라이언트에서 입력한 문자를 서버로 보내 출력한다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  <a:endParaRPr lang="ko-KR" altLang="en-US" sz="20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E415644-5A8A-43BB-AFE5-0F874DD52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20" y="990818"/>
            <a:ext cx="3445452" cy="345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3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7253F-836F-40FC-A1F6-6CF52D279BB3}"/>
              </a:ext>
            </a:extLst>
          </p:cNvPr>
          <p:cNvSpPr txBox="1"/>
          <p:nvPr/>
        </p:nvSpPr>
        <p:spPr>
          <a:xfrm>
            <a:off x="862174" y="980728"/>
            <a:ext cx="420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주요 소스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소켓 네트워킹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(1/5)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40FC9-771F-4D6C-90A1-D34ED7B855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75"/>
          <a:stretch/>
        </p:blipFill>
        <p:spPr>
          <a:xfrm>
            <a:off x="2252082" y="1524330"/>
            <a:ext cx="4593312" cy="435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7253F-836F-40FC-A1F6-6CF52D279BB3}"/>
              </a:ext>
            </a:extLst>
          </p:cNvPr>
          <p:cNvSpPr txBox="1"/>
          <p:nvPr/>
        </p:nvSpPr>
        <p:spPr>
          <a:xfrm>
            <a:off x="862174" y="980728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주요 소스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소켓 네트워킹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(2/5)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8B960E-AF9A-46B4-B47D-D3DE3D615B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9"/>
          <a:stretch/>
        </p:blipFill>
        <p:spPr>
          <a:xfrm>
            <a:off x="1700734" y="1899592"/>
            <a:ext cx="5598516" cy="15294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339066-5825-4BEA-8E22-E8B7F69406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50"/>
          <a:stretch/>
        </p:blipFill>
        <p:spPr>
          <a:xfrm>
            <a:off x="1669061" y="3645500"/>
            <a:ext cx="580587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7253F-836F-40FC-A1F6-6CF52D279BB3}"/>
              </a:ext>
            </a:extLst>
          </p:cNvPr>
          <p:cNvSpPr txBox="1"/>
          <p:nvPr/>
        </p:nvSpPr>
        <p:spPr>
          <a:xfrm>
            <a:off x="862174" y="980728"/>
            <a:ext cx="4270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주요 소스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소켓 네트워킹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(3/5)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D72D1B-497C-465C-8BB3-ECA1932B69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0"/>
          <a:stretch/>
        </p:blipFill>
        <p:spPr>
          <a:xfrm>
            <a:off x="971600" y="1563054"/>
            <a:ext cx="4838206" cy="4334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B1079-9D7B-4292-8422-24427D48F9D3}"/>
              </a:ext>
            </a:extLst>
          </p:cNvPr>
          <p:cNvSpPr txBox="1"/>
          <p:nvPr/>
        </p:nvSpPr>
        <p:spPr>
          <a:xfrm>
            <a:off x="5862452" y="4909377"/>
            <a:ext cx="18036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주고받은 값을</a:t>
            </a:r>
            <a:endParaRPr lang="en-US" altLang="ko-KR" sz="28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처리하는 방식</a:t>
            </a:r>
          </a:p>
        </p:txBody>
      </p:sp>
    </p:spTree>
    <p:extLst>
      <p:ext uri="{BB962C8B-B14F-4D97-AF65-F5344CB8AC3E}">
        <p14:creationId xmlns:p14="http://schemas.microsoft.com/office/powerpoint/2010/main" val="3122888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7253F-836F-40FC-A1F6-6CF52D279BB3}"/>
              </a:ext>
            </a:extLst>
          </p:cNvPr>
          <p:cNvSpPr txBox="1"/>
          <p:nvPr/>
        </p:nvSpPr>
        <p:spPr>
          <a:xfrm>
            <a:off x="862174" y="980728"/>
            <a:ext cx="4273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주요 소스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소켓 네트워킹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(4/5)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F6F9A9-0E93-4342-8A2C-2FAD1B43E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07"/>
          <a:stretch/>
        </p:blipFill>
        <p:spPr>
          <a:xfrm>
            <a:off x="919015" y="1439775"/>
            <a:ext cx="3450219" cy="44374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641729-B90A-4DD1-8B93-62C93D3751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42"/>
          <a:stretch/>
        </p:blipFill>
        <p:spPr>
          <a:xfrm>
            <a:off x="4652781" y="1439775"/>
            <a:ext cx="3450219" cy="15489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91AFF35-5777-499D-BE75-43FA95D99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81" y="3146225"/>
            <a:ext cx="3450219" cy="26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9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87253F-836F-40FC-A1F6-6CF52D279BB3}"/>
              </a:ext>
            </a:extLst>
          </p:cNvPr>
          <p:cNvSpPr txBox="1"/>
          <p:nvPr/>
        </p:nvSpPr>
        <p:spPr>
          <a:xfrm>
            <a:off x="862174" y="980728"/>
            <a:ext cx="4278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주요 소스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소켓 네트워킹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(5/5)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30CEB9-A05F-4D1E-8EA0-9792CAB57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2" y="1565503"/>
            <a:ext cx="7306695" cy="3648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97790-CEF7-4766-AE5F-3CF97FD7C0AB}"/>
              </a:ext>
            </a:extLst>
          </p:cNvPr>
          <p:cNvSpPr txBox="1"/>
          <p:nvPr/>
        </p:nvSpPr>
        <p:spPr>
          <a:xfrm>
            <a:off x="2491269" y="5302741"/>
            <a:ext cx="4017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클라이언트 쪽의 소켓 네트워킹 부분</a:t>
            </a:r>
          </a:p>
        </p:txBody>
      </p:sp>
    </p:spTree>
    <p:extLst>
      <p:ext uri="{BB962C8B-B14F-4D97-AF65-F5344CB8AC3E}">
        <p14:creationId xmlns:p14="http://schemas.microsoft.com/office/powerpoint/2010/main" val="428582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281" y="908720"/>
            <a:ext cx="3017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주요 소스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GUI (1/3)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29EB6A-B26D-4031-A3D1-685FFF1A9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1" y="1606329"/>
            <a:ext cx="3548937" cy="36453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ACB78C-5B4D-4FCF-9DD4-C9F1CDB4E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37" y="1606329"/>
            <a:ext cx="3253725" cy="40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281" y="908720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주요 소스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GUI (2/3)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F39132-14C5-4AAC-A22A-B19340039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3" y="1859756"/>
            <a:ext cx="3471393" cy="3948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99927-36A8-4FA0-B88B-041928634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24" y="1196752"/>
            <a:ext cx="3246609" cy="46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5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281" y="908720"/>
            <a:ext cx="308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주요 소스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GUI (3/3)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8B3939-13C3-4C38-AC51-B4197DA79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7" y="1518772"/>
            <a:ext cx="3576391" cy="36267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0DA6EEB-DE85-4810-9CA5-4F558B10A025}"/>
              </a:ext>
            </a:extLst>
          </p:cNvPr>
          <p:cNvSpPr txBox="1"/>
          <p:nvPr/>
        </p:nvSpPr>
        <p:spPr>
          <a:xfrm>
            <a:off x="4651018" y="908720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주요 소스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– </a:t>
            </a:r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오목 승패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15FC25E-5AA5-47B9-8B41-8410F12B7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0" y="1518772"/>
            <a:ext cx="3549482" cy="427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0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1722" y="1361335"/>
            <a:ext cx="1648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실행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(1/4)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5E948-1DEC-4E3D-88ED-941872999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9991080" descr="EMB00001dcc45a8">
            <a:extLst>
              <a:ext uri="{FF2B5EF4-FFF2-40B4-BE49-F238E27FC236}">
                <a16:creationId xmlns:a16="http://schemas.microsoft.com/office/drawing/2014/main" id="{BC5797AE-6A11-4566-AB30-BF2E998E7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7" y="2079739"/>
            <a:ext cx="3408856" cy="269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FC9B51-CABB-4848-8491-9D83C3934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19993960" descr="EMB00001dcc45aa">
            <a:extLst>
              <a:ext uri="{FF2B5EF4-FFF2-40B4-BE49-F238E27FC236}">
                <a16:creationId xmlns:a16="http://schemas.microsoft.com/office/drawing/2014/main" id="{560961F0-56B0-4788-930F-3D94A610E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811" y="2079739"/>
            <a:ext cx="3408856" cy="269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24E90-DF33-49D2-950E-C7A07AFF0738}"/>
              </a:ext>
            </a:extLst>
          </p:cNvPr>
          <p:cNvSpPr txBox="1"/>
          <p:nvPr/>
        </p:nvSpPr>
        <p:spPr>
          <a:xfrm>
            <a:off x="915338" y="4850334"/>
            <a:ext cx="3359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처음 실행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770E6-B3B1-4E47-A9D1-CD4428819957}"/>
              </a:ext>
            </a:extLst>
          </p:cNvPr>
          <p:cNvSpPr txBox="1"/>
          <p:nvPr/>
        </p:nvSpPr>
        <p:spPr>
          <a:xfrm>
            <a:off x="4819807" y="4744298"/>
            <a:ext cx="3359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닉네임 입력 후 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대기실 입장</a:t>
            </a:r>
          </a:p>
        </p:txBody>
      </p:sp>
    </p:spTree>
    <p:extLst>
      <p:ext uri="{BB962C8B-B14F-4D97-AF65-F5344CB8AC3E}">
        <p14:creationId xmlns:p14="http://schemas.microsoft.com/office/powerpoint/2010/main" val="235128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6897F2-2558-4C1D-8EF7-A2477A6585E6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2" descr="C:\Users\user-pc\Desktop\캡처1.PNG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782926"/>
              <a:ext cx="4104008" cy="5400000"/>
            </a:xfrm>
            <a:prstGeom prst="rect">
              <a:avLst/>
            </a:prstGeom>
            <a:noFill/>
            <a:effectLst>
              <a:outerShdw blurRad="50800" dist="1143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user-pc\Desktop\캡처1.PNG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782926"/>
              <a:ext cx="4104008" cy="5400000"/>
            </a:xfrm>
            <a:prstGeom prst="rect">
              <a:avLst/>
            </a:prstGeom>
            <a:noFill/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C:\Users\user-pc\Desktop\캡처1.PNG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772142"/>
              <a:ext cx="3960000" cy="5400000"/>
            </a:xfrm>
            <a:prstGeom prst="rect">
              <a:avLst/>
            </a:prstGeom>
            <a:noFill/>
            <a:effectLst>
              <a:innerShdw blurRad="63500" dist="76200" dir="81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:\Users\user-pc\Desktop\캡처1.PNG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00" y="772142"/>
              <a:ext cx="3960000" cy="5400000"/>
            </a:xfrm>
            <a:prstGeom prst="rect">
              <a:avLst/>
            </a:prstGeom>
            <a:noFill/>
            <a:effectLst>
              <a:innerShdw blurRad="63500" dist="76200" dir="27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817065" y="873296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567" y="1340768"/>
            <a:ext cx="7632859" cy="50439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60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en-US" altLang="ko-KR" sz="60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 </a:t>
            </a:r>
            <a:r>
              <a:rPr lang="ko-KR" altLang="en-US" sz="60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목차</a:t>
            </a:r>
            <a:endParaRPr lang="en-US" altLang="ko-KR" sz="60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endParaRPr lang="en-US" altLang="ko-KR" sz="32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sz="28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一 </a:t>
            </a:r>
            <a:r>
              <a:rPr lang="ko-KR" altLang="en-US" sz="28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작품 선정 동기</a:t>
            </a:r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en-US" altLang="ko-KR" sz="28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     </a:t>
            </a:r>
          </a:p>
          <a:p>
            <a:r>
              <a:rPr lang="ko-KR" altLang="en-US" sz="28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二 </a:t>
            </a:r>
            <a:r>
              <a:rPr lang="ko-KR" altLang="en-US" sz="28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역할 분담</a:t>
            </a:r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sz="28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三 </a:t>
            </a:r>
            <a:r>
              <a:rPr lang="ko-KR" altLang="en-US" sz="28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과제 수행 일정</a:t>
            </a:r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sz="28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四 </a:t>
            </a:r>
            <a:r>
              <a:rPr lang="ko-KR" altLang="en-US" sz="28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작품 내용</a:t>
            </a:r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sz="28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五 </a:t>
            </a:r>
            <a:r>
              <a:rPr lang="ko-KR" altLang="en-US" sz="28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알고리즘</a:t>
            </a:r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sz="2800" b="1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六</a:t>
            </a:r>
            <a:r>
              <a:rPr lang="ko-KR" altLang="en-US" sz="28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sz="28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소스 </a:t>
            </a:r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sz="2800" b="1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七 실행</a:t>
            </a:r>
            <a:endParaRPr lang="en-US" altLang="ko-KR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endParaRPr lang="ko-KR" altLang="en-US" sz="2800" b="1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64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1722" y="1361335"/>
            <a:ext cx="1728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실행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(2/4)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5E948-1DEC-4E3D-88ED-941872999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C9B51-CABB-4848-8491-9D83C3934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24E90-DF33-49D2-950E-C7A07AFF0738}"/>
              </a:ext>
            </a:extLst>
          </p:cNvPr>
          <p:cNvSpPr txBox="1"/>
          <p:nvPr/>
        </p:nvSpPr>
        <p:spPr>
          <a:xfrm>
            <a:off x="916241" y="4801706"/>
            <a:ext cx="3359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대기실에서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클라이언트 간에 채팅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770E6-B3B1-4E47-A9D1-CD4428819957}"/>
              </a:ext>
            </a:extLst>
          </p:cNvPr>
          <p:cNvSpPr txBox="1"/>
          <p:nvPr/>
        </p:nvSpPr>
        <p:spPr>
          <a:xfrm>
            <a:off x="4819807" y="4744298"/>
            <a:ext cx="3359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참가할 방 번호를 입력</a:t>
            </a:r>
            <a:endParaRPr lang="en-US" altLang="ko-KR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후 게임 입장 가능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866E24F-43FC-48AE-BDF0-E5C83A28E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888" y="21828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23953000" descr="EMB00001dcc45ac">
            <a:extLst>
              <a:ext uri="{FF2B5EF4-FFF2-40B4-BE49-F238E27FC236}">
                <a16:creationId xmlns:a16="http://schemas.microsoft.com/office/drawing/2014/main" id="{F84C2966-1064-4C48-A07A-E34FE1DE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76" y="2031827"/>
            <a:ext cx="3409200" cy="2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73896C5-CC3E-4D42-8B80-A4C331EB3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88" y="62188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523953576" descr="EMB00001dcc45ae">
            <a:extLst>
              <a:ext uri="{FF2B5EF4-FFF2-40B4-BE49-F238E27FC236}">
                <a16:creationId xmlns:a16="http://schemas.microsoft.com/office/drawing/2014/main" id="{9C559E4D-CFF5-4906-A53F-4557F421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517" y="2038441"/>
            <a:ext cx="3409200" cy="26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192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1722" y="1361335"/>
            <a:ext cx="1713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실행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(3/4)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5E948-1DEC-4E3D-88ED-941872999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C9B51-CABB-4848-8491-9D83C3934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24E90-DF33-49D2-950E-C7A07AFF0738}"/>
              </a:ext>
            </a:extLst>
          </p:cNvPr>
          <p:cNvSpPr txBox="1"/>
          <p:nvPr/>
        </p:nvSpPr>
        <p:spPr>
          <a:xfrm>
            <a:off x="964863" y="4760785"/>
            <a:ext cx="3359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상대방이 입장하면 </a:t>
            </a:r>
            <a:endParaRPr lang="en-US" altLang="ko-KR" sz="24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게임을 진행할 수 있다</a:t>
            </a:r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  <a:endParaRPr lang="ko-KR" altLang="en-US" sz="24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770E6-B3B1-4E47-A9D1-CD4428819957}"/>
              </a:ext>
            </a:extLst>
          </p:cNvPr>
          <p:cNvSpPr txBox="1"/>
          <p:nvPr/>
        </p:nvSpPr>
        <p:spPr>
          <a:xfrm>
            <a:off x="4819807" y="4761897"/>
            <a:ext cx="3359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돌 색은 랜덤으로 정해지며 </a:t>
            </a:r>
            <a:endParaRPr lang="en-US" altLang="ko-KR" sz="24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2400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흑돌이</a:t>
            </a:r>
            <a:r>
              <a:rPr lang="ko-KR" altLang="en-US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선공으로 게임이 진행된다</a:t>
            </a:r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  <a:endParaRPr lang="ko-KR" altLang="en-US" sz="24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FC00927-F81C-46BD-A0A5-15758FB43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_x523950336" descr="EMB00001dcc45b0">
            <a:extLst>
              <a:ext uri="{FF2B5EF4-FFF2-40B4-BE49-F238E27FC236}">
                <a16:creationId xmlns:a16="http://schemas.microsoft.com/office/drawing/2014/main" id="{4BE48891-4C7C-4CAF-8848-265A91795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63" y="1954671"/>
            <a:ext cx="3409200" cy="26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523954368" descr="EMB00001dcc45b1">
            <a:extLst>
              <a:ext uri="{FF2B5EF4-FFF2-40B4-BE49-F238E27FC236}">
                <a16:creationId xmlns:a16="http://schemas.microsoft.com/office/drawing/2014/main" id="{541FD349-8DEC-45D7-A43F-F2A6EA6D7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37" y="1946108"/>
            <a:ext cx="3409200" cy="26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053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1722" y="1361335"/>
            <a:ext cx="1717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실행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(4/4)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5E948-1DEC-4E3D-88ED-941872999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C9B51-CABB-4848-8491-9D83C3934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770E6-B3B1-4E47-A9D1-CD4428819957}"/>
              </a:ext>
            </a:extLst>
          </p:cNvPr>
          <p:cNvSpPr txBox="1"/>
          <p:nvPr/>
        </p:nvSpPr>
        <p:spPr>
          <a:xfrm>
            <a:off x="1007604" y="4819826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오목 룰에 따라 승패가 결정되면 승패 문구가 출력되며 게임이 끝난다</a:t>
            </a:r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 </a:t>
            </a:r>
            <a:r>
              <a:rPr lang="ko-KR" altLang="en-US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끝난 후 게임을 재시작 하거나 대기실로 나갈 수 있다</a:t>
            </a:r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E3F175A-9AFB-4325-92F0-2445846F0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9662" y="1560984"/>
            <a:ext cx="7467440" cy="37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23955520" descr="EMB00001dcc45b3">
            <a:extLst>
              <a:ext uri="{FF2B5EF4-FFF2-40B4-BE49-F238E27FC236}">
                <a16:creationId xmlns:a16="http://schemas.microsoft.com/office/drawing/2014/main" id="{9B08EF67-D247-4CF5-A76D-21FF65BA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55" y="1869448"/>
            <a:ext cx="3527589" cy="279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26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6755" y="141262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소감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03" y="4071434"/>
            <a:ext cx="900100" cy="10081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87" y="2177922"/>
            <a:ext cx="852158" cy="10081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03" y="2177922"/>
            <a:ext cx="923977" cy="10081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7" y="4100660"/>
            <a:ext cx="987621" cy="10081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076792" y="3336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황주호</a:t>
            </a:r>
            <a:r>
              <a:rPr lang="en-US" altLang="ko-KR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(15)</a:t>
            </a:r>
            <a:endParaRPr lang="ko-KR" altLang="en-US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91641" y="52324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오승화</a:t>
            </a:r>
            <a:r>
              <a:rPr lang="en-US" altLang="ko-KR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(15)</a:t>
            </a:r>
            <a:endParaRPr lang="ko-KR" altLang="en-US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70288" y="334760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전진원</a:t>
            </a:r>
            <a:r>
              <a:rPr lang="en-US" altLang="ko-KR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(15)</a:t>
            </a:r>
            <a:endParaRPr lang="ko-KR" altLang="en-US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9302" y="527009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김선준</a:t>
            </a:r>
            <a:r>
              <a:rPr lang="en-US" altLang="ko-KR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(15)</a:t>
            </a:r>
            <a:endParaRPr lang="ko-KR" altLang="en-US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3389" y="4378472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소켓 네트워킹 </a:t>
            </a:r>
            <a:endParaRPr lang="en-US" altLang="ko-KR" sz="1600" dirty="0">
              <a:latin typeface="@포천 막걸리체" panose="02030503000000000000" pitchFamily="18" charset="-127"/>
              <a:ea typeface="@포천 막걸리체" panose="02030503000000000000" pitchFamily="18" charset="-127"/>
            </a:endParaRPr>
          </a:p>
          <a:p>
            <a:r>
              <a:rPr lang="ko-KR" altLang="en-US" sz="16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 오류 수정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5082" y="4013326"/>
            <a:ext cx="2212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강의 시간에 배울 땐 이해가 잘 안 됐던 부분도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하나하나 찾아보며 직접 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프로그램을 짜다 보니</a:t>
            </a:r>
            <a:r>
              <a:rPr lang="en-US" altLang="ko-KR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이해가 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쉽고 더 확실하게  실력이 늘어난 것 같다</a:t>
            </a:r>
            <a:r>
              <a:rPr lang="en-US" altLang="ko-KR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22242" y="2570347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오목 알고리즘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B0654E-B1AB-4A2F-8077-18B96ACD2516}"/>
              </a:ext>
            </a:extLst>
          </p:cNvPr>
          <p:cNvSpPr txBox="1"/>
          <p:nvPr/>
        </p:nvSpPr>
        <p:spPr>
          <a:xfrm>
            <a:off x="5802691" y="2122133"/>
            <a:ext cx="2371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GUI</a:t>
            </a:r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로 프로그램 짜는 것은 해본적이 없어서 처음보는 명령어를 사용하여 소스 작성하는데 어려움이 있었고 수업시간에 배운 것을 최대한 활용하는 것이 어려웠고 더 공부 하는 계기가 되었다</a:t>
            </a:r>
            <a:r>
              <a:rPr lang="en-US" altLang="ko-KR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  <a:endParaRPr lang="ko-KR" altLang="en-US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421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B4B60F-3E52-4AEA-970F-F241C8DC3735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0D8D8AA-6173-4A65-8A33-4755F895C84A}"/>
                </a:ext>
              </a:extLst>
            </p:cNvPr>
            <p:cNvGrpSpPr/>
            <p:nvPr/>
          </p:nvGrpSpPr>
          <p:grpSpPr>
            <a:xfrm>
              <a:off x="900112" y="332655"/>
              <a:ext cx="4715496" cy="6084000"/>
              <a:chOff x="900112" y="332655"/>
              <a:chExt cx="4715496" cy="6084000"/>
            </a:xfrm>
          </p:grpSpPr>
          <p:pic>
            <p:nvPicPr>
              <p:cNvPr id="5" name="Picture 2" descr="C:\Users\user-pc\Desktop\캡처1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5608" y="332656"/>
                <a:ext cx="4680000" cy="59936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C:\Users\user-pc\Desktop\캡처1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112" y="387643"/>
                <a:ext cx="4680000" cy="59936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C:\Users\user-pc\Desktop\캡처1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0112" y="404664"/>
                <a:ext cx="4680000" cy="59936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연결선 13"/>
              <p:cNvCxnSpPr/>
              <p:nvPr/>
            </p:nvCxnSpPr>
            <p:spPr>
              <a:xfrm>
                <a:off x="4772004" y="332655"/>
                <a:ext cx="0" cy="608400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772004" y="1544392"/>
                <a:ext cx="828600" cy="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4772004" y="2840536"/>
                <a:ext cx="828600" cy="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4772004" y="4064672"/>
                <a:ext cx="828600" cy="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4772004" y="5288808"/>
                <a:ext cx="828600" cy="0"/>
              </a:xfrm>
              <a:prstGeom prst="line">
                <a:avLst/>
              </a:prstGeom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EC4890-2C1B-43E4-8862-D96F6E5A574A}"/>
              </a:ext>
            </a:extLst>
          </p:cNvPr>
          <p:cNvSpPr txBox="1"/>
          <p:nvPr/>
        </p:nvSpPr>
        <p:spPr>
          <a:xfrm>
            <a:off x="2339752" y="1266869"/>
            <a:ext cx="1200329" cy="43242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66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FCF6FB-2DD9-45B9-BFA2-B4A27B894F73}"/>
              </a:ext>
            </a:extLst>
          </p:cNvPr>
          <p:cNvSpPr txBox="1"/>
          <p:nvPr/>
        </p:nvSpPr>
        <p:spPr>
          <a:xfrm>
            <a:off x="3426393" y="5892169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2018-12-06</a:t>
            </a:r>
            <a:endParaRPr lang="ko-KR" altLang="en-US" sz="24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89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2475" y="3878190"/>
            <a:ext cx="45710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ko-KR" altLang="en-US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남녀노소 누구나 쉽게 접해봤고 플레이 방식을 알고 있는 게임을 찾다가 오목을 선정 하게 되었다</a:t>
            </a:r>
            <a:r>
              <a:rPr lang="en-US" altLang="ko-KR" sz="24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</a:t>
            </a:r>
          </a:p>
          <a:p>
            <a:endParaRPr lang="ko-KR" altLang="en-US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02" y="2101691"/>
            <a:ext cx="1598049" cy="16407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266755" y="1412628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작품 선정 동기</a:t>
            </a:r>
          </a:p>
        </p:txBody>
      </p:sp>
    </p:spTree>
    <p:extLst>
      <p:ext uri="{BB962C8B-B14F-4D97-AF65-F5344CB8AC3E}">
        <p14:creationId xmlns:p14="http://schemas.microsoft.com/office/powerpoint/2010/main" val="33986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6755" y="1412628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역할</a:t>
            </a:r>
            <a:r>
              <a:rPr lang="ko-KR" altLang="en-US" sz="3200" dirty="0"/>
              <a:t> </a:t>
            </a:r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분담</a:t>
            </a: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03" y="4071434"/>
            <a:ext cx="900100" cy="10081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50" y="2177922"/>
            <a:ext cx="852158" cy="10081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03" y="2177922"/>
            <a:ext cx="923977" cy="10081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00" y="4100660"/>
            <a:ext cx="987621" cy="10081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284855" y="3336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황주호</a:t>
            </a:r>
            <a:r>
              <a:rPr lang="en-US" altLang="ko-KR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(15)</a:t>
            </a:r>
            <a:endParaRPr lang="ko-KR" altLang="en-US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91641" y="52324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오승화</a:t>
            </a:r>
            <a:r>
              <a:rPr lang="en-US" altLang="ko-KR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(15)</a:t>
            </a:r>
            <a:endParaRPr lang="ko-KR" altLang="en-US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70288" y="3347604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전진원</a:t>
            </a:r>
            <a:r>
              <a:rPr lang="en-US" altLang="ko-KR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(15)</a:t>
            </a:r>
            <a:endParaRPr lang="ko-KR" altLang="en-US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7365" y="527009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김선준</a:t>
            </a:r>
            <a:r>
              <a:rPr lang="en-US" altLang="ko-KR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(15)</a:t>
            </a:r>
            <a:endParaRPr lang="ko-KR" altLang="en-US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3389" y="4378472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소켓 네트워킹 </a:t>
            </a:r>
            <a:endParaRPr lang="en-US" altLang="ko-KR" sz="1600" dirty="0">
              <a:latin typeface="@포천 막걸리체" panose="02030503000000000000" pitchFamily="18" charset="-127"/>
              <a:ea typeface="@포천 막걸리체" panose="02030503000000000000" pitchFamily="18" charset="-127"/>
            </a:endParaRPr>
          </a:p>
          <a:p>
            <a:r>
              <a:rPr lang="ko-KR" altLang="en-US" sz="16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 오류 수정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4628" y="256596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채팅 프로그램 구성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22885" y="4501582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GUI </a:t>
            </a:r>
            <a:r>
              <a:rPr lang="ko-KR" altLang="en-US" sz="16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인터페이스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22242" y="2570347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@포천 막걸리체" panose="02030503000000000000" pitchFamily="18" charset="-127"/>
                <a:ea typeface="@포천 막걸리체" panose="02030503000000000000" pitchFamily="18" charset="-127"/>
              </a:rPr>
              <a:t>오목 알고리즘</a:t>
            </a:r>
          </a:p>
        </p:txBody>
      </p:sp>
    </p:spTree>
    <p:extLst>
      <p:ext uri="{BB962C8B-B14F-4D97-AF65-F5344CB8AC3E}">
        <p14:creationId xmlns:p14="http://schemas.microsoft.com/office/powerpoint/2010/main" val="327798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304" name="TextBox 303">
            <a:extLst>
              <a:ext uri="{FF2B5EF4-FFF2-40B4-BE49-F238E27FC236}">
                <a16:creationId xmlns:a16="http://schemas.microsoft.com/office/drawing/2014/main" id="{A3C68AFA-52E0-4BC6-BC5D-ADF8B59D6117}"/>
              </a:ext>
            </a:extLst>
          </p:cNvPr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6755" y="1412628"/>
            <a:ext cx="2222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과제 수행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590BB-5500-4542-85BB-3016C2EF1937}"/>
              </a:ext>
            </a:extLst>
          </p:cNvPr>
          <p:cNvSpPr txBox="1"/>
          <p:nvPr/>
        </p:nvSpPr>
        <p:spPr>
          <a:xfrm>
            <a:off x="988052" y="4085312"/>
            <a:ext cx="108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주제 선정 및 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역할 분담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7F649-E472-450A-98AA-BB0FA8DCDC9A}"/>
              </a:ext>
            </a:extLst>
          </p:cNvPr>
          <p:cNvSpPr txBox="1"/>
          <p:nvPr/>
        </p:nvSpPr>
        <p:spPr>
          <a:xfrm>
            <a:off x="2840903" y="4456643"/>
            <a:ext cx="1701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소켓 네트워킹 구성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en-US" altLang="ko-KR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[ </a:t>
            </a:r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채팅 </a:t>
            </a:r>
            <a:r>
              <a:rPr lang="en-US" altLang="ko-KR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/ </a:t>
            </a:r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대기실 부분 </a:t>
            </a:r>
            <a:r>
              <a:rPr lang="en-US" altLang="ko-KR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]</a:t>
            </a:r>
          </a:p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DA7B5-D10C-4A0C-82EF-0A9E6E798B76}"/>
              </a:ext>
            </a:extLst>
          </p:cNvPr>
          <p:cNvSpPr txBox="1"/>
          <p:nvPr/>
        </p:nvSpPr>
        <p:spPr>
          <a:xfrm>
            <a:off x="3895212" y="3269334"/>
            <a:ext cx="1447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소켓 네트워킹 구성 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en-US" altLang="ko-KR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[ </a:t>
            </a:r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오목 게임 부분</a:t>
            </a:r>
            <a:r>
              <a:rPr lang="en-US" altLang="ko-KR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]</a:t>
            </a:r>
            <a:endParaRPr lang="ko-KR" altLang="en-US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E9722-48F8-41A4-BD8B-45C081C540B3}"/>
              </a:ext>
            </a:extLst>
          </p:cNvPr>
          <p:cNvSpPr txBox="1"/>
          <p:nvPr/>
        </p:nvSpPr>
        <p:spPr>
          <a:xfrm>
            <a:off x="4590286" y="4913961"/>
            <a:ext cx="1867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GUI</a:t>
            </a:r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를 이용한 게임의 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전체적인 인터페이스 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E1BDE1-E186-473C-9020-B7C889434DC9}"/>
              </a:ext>
            </a:extLst>
          </p:cNvPr>
          <p:cNvSpPr txBox="1"/>
          <p:nvPr/>
        </p:nvSpPr>
        <p:spPr>
          <a:xfrm>
            <a:off x="5521523" y="3492727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전체적인 프로그램 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오류 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2E1DC-7616-41C3-89BA-3D7228D03B09}"/>
              </a:ext>
            </a:extLst>
          </p:cNvPr>
          <p:cNvSpPr txBox="1"/>
          <p:nvPr/>
        </p:nvSpPr>
        <p:spPr>
          <a:xfrm>
            <a:off x="6551996" y="5202253"/>
            <a:ext cx="1165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보고서 작성 및 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발표자료 준비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37E74B19-30E9-4FAF-A356-7FF94D03DA60}"/>
              </a:ext>
            </a:extLst>
          </p:cNvPr>
          <p:cNvCxnSpPr/>
          <p:nvPr/>
        </p:nvCxnSpPr>
        <p:spPr>
          <a:xfrm>
            <a:off x="4536097" y="2163484"/>
            <a:ext cx="875863" cy="1604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555AF02-DD4C-4DB7-8CCD-CD10CD23790E}"/>
              </a:ext>
            </a:extLst>
          </p:cNvPr>
          <p:cNvCxnSpPr/>
          <p:nvPr/>
        </p:nvCxnSpPr>
        <p:spPr>
          <a:xfrm flipV="1">
            <a:off x="5397713" y="2115709"/>
            <a:ext cx="750805" cy="2082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9E839C9A-31F0-4F44-A006-47938D046BBD}"/>
              </a:ext>
            </a:extLst>
          </p:cNvPr>
          <p:cNvCxnSpPr/>
          <p:nvPr/>
        </p:nvCxnSpPr>
        <p:spPr>
          <a:xfrm>
            <a:off x="1541213" y="2474432"/>
            <a:ext cx="0" cy="105871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DB11DE29-AE05-4149-8B21-1FAFDDFC4E01}"/>
              </a:ext>
            </a:extLst>
          </p:cNvPr>
          <p:cNvCxnSpPr>
            <a:cxnSpLocks/>
          </p:cNvCxnSpPr>
          <p:nvPr/>
        </p:nvCxnSpPr>
        <p:spPr>
          <a:xfrm>
            <a:off x="4558638" y="2159106"/>
            <a:ext cx="0" cy="58767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F9539444-448B-4F4E-BD88-54D66AC26684}"/>
              </a:ext>
            </a:extLst>
          </p:cNvPr>
          <p:cNvCxnSpPr>
            <a:cxnSpLocks/>
          </p:cNvCxnSpPr>
          <p:nvPr/>
        </p:nvCxnSpPr>
        <p:spPr>
          <a:xfrm>
            <a:off x="5395827" y="2323955"/>
            <a:ext cx="1" cy="230786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DA686AE6-E8E4-4F83-8DD9-EB21B02F16B3}"/>
              </a:ext>
            </a:extLst>
          </p:cNvPr>
          <p:cNvCxnSpPr>
            <a:cxnSpLocks/>
          </p:cNvCxnSpPr>
          <p:nvPr/>
        </p:nvCxnSpPr>
        <p:spPr>
          <a:xfrm>
            <a:off x="6148518" y="2120940"/>
            <a:ext cx="0" cy="6904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48F592CD-574C-4FFF-A250-6A3B259FE34D}"/>
              </a:ext>
            </a:extLst>
          </p:cNvPr>
          <p:cNvCxnSpPr>
            <a:cxnSpLocks/>
            <a:endCxn id="271" idx="0"/>
          </p:cNvCxnSpPr>
          <p:nvPr/>
        </p:nvCxnSpPr>
        <p:spPr>
          <a:xfrm>
            <a:off x="7099281" y="2331943"/>
            <a:ext cx="0" cy="210058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D056E369-F636-4D8F-9D88-A3AAB020BC1C}"/>
              </a:ext>
            </a:extLst>
          </p:cNvPr>
          <p:cNvCxnSpPr>
            <a:cxnSpLocks/>
          </p:cNvCxnSpPr>
          <p:nvPr/>
        </p:nvCxnSpPr>
        <p:spPr>
          <a:xfrm>
            <a:off x="6125910" y="2115536"/>
            <a:ext cx="973371" cy="2164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BF5F0467-619B-4B6D-9452-AC56BCD5EC6D}"/>
              </a:ext>
            </a:extLst>
          </p:cNvPr>
          <p:cNvCxnSpPr>
            <a:cxnSpLocks/>
          </p:cNvCxnSpPr>
          <p:nvPr/>
        </p:nvCxnSpPr>
        <p:spPr>
          <a:xfrm flipV="1">
            <a:off x="7076072" y="2123790"/>
            <a:ext cx="933827" cy="20901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9AF7EB5E-D769-4D70-A268-780F17470457}"/>
              </a:ext>
            </a:extLst>
          </p:cNvPr>
          <p:cNvCxnSpPr>
            <a:cxnSpLocks/>
          </p:cNvCxnSpPr>
          <p:nvPr/>
        </p:nvCxnSpPr>
        <p:spPr>
          <a:xfrm flipV="1">
            <a:off x="1527395" y="2159518"/>
            <a:ext cx="1259140" cy="1461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C1E18413-18C2-406D-B9E0-0AA127BA9F2B}"/>
              </a:ext>
            </a:extLst>
          </p:cNvPr>
          <p:cNvCxnSpPr/>
          <p:nvPr/>
        </p:nvCxnSpPr>
        <p:spPr>
          <a:xfrm>
            <a:off x="2759334" y="2152073"/>
            <a:ext cx="922326" cy="12071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DF3EFE56-CE15-4539-A803-0F165028B868}"/>
              </a:ext>
            </a:extLst>
          </p:cNvPr>
          <p:cNvCxnSpPr/>
          <p:nvPr/>
        </p:nvCxnSpPr>
        <p:spPr>
          <a:xfrm flipV="1">
            <a:off x="3668297" y="2163633"/>
            <a:ext cx="877550" cy="12071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03F10A7F-C0CF-495D-BAD0-91EFAF044CF3}"/>
              </a:ext>
            </a:extLst>
          </p:cNvPr>
          <p:cNvCxnSpPr/>
          <p:nvPr/>
        </p:nvCxnSpPr>
        <p:spPr>
          <a:xfrm>
            <a:off x="1048732" y="2172026"/>
            <a:ext cx="511782" cy="1449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44A6246B-563F-4A67-9210-D2E8F56E6FD5}"/>
              </a:ext>
            </a:extLst>
          </p:cNvPr>
          <p:cNvCxnSpPr/>
          <p:nvPr/>
        </p:nvCxnSpPr>
        <p:spPr>
          <a:xfrm>
            <a:off x="1541946" y="2304847"/>
            <a:ext cx="0" cy="105871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D471DEFF-7E74-4052-A841-E71E6175ED5C}"/>
              </a:ext>
            </a:extLst>
          </p:cNvPr>
          <p:cNvCxnSpPr>
            <a:cxnSpLocks/>
            <a:endCxn id="153" idx="0"/>
          </p:cNvCxnSpPr>
          <p:nvPr/>
        </p:nvCxnSpPr>
        <p:spPr>
          <a:xfrm>
            <a:off x="3674378" y="2273417"/>
            <a:ext cx="649" cy="151434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61D3ACB8-8FB9-44E1-8639-3C495696F646}"/>
              </a:ext>
            </a:extLst>
          </p:cNvPr>
          <p:cNvCxnSpPr/>
          <p:nvPr/>
        </p:nvCxnSpPr>
        <p:spPr>
          <a:xfrm>
            <a:off x="2785447" y="2159518"/>
            <a:ext cx="0" cy="91162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타원 147">
            <a:extLst>
              <a:ext uri="{FF2B5EF4-FFF2-40B4-BE49-F238E27FC236}">
                <a16:creationId xmlns:a16="http://schemas.microsoft.com/office/drawing/2014/main" id="{7EAF7901-52E7-4696-9BE6-0B548CCEF32E}"/>
              </a:ext>
            </a:extLst>
          </p:cNvPr>
          <p:cNvSpPr/>
          <p:nvPr/>
        </p:nvSpPr>
        <p:spPr>
          <a:xfrm>
            <a:off x="1031704" y="3449231"/>
            <a:ext cx="1032751" cy="720000"/>
          </a:xfrm>
          <a:prstGeom prst="ellipse">
            <a:avLst/>
          </a:prstGeom>
          <a:solidFill>
            <a:srgbClr val="D2A472"/>
          </a:solidFill>
          <a:ln w="28575">
            <a:solidFill>
              <a:srgbClr val="8A6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362708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11.17</a:t>
            </a:r>
            <a:endParaRPr lang="ko-KR" altLang="en-US" sz="2000" dirty="0">
              <a:solidFill>
                <a:srgbClr val="362708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C82D8FBA-D7FD-4FA8-99AA-35E0EFB949A6}"/>
              </a:ext>
            </a:extLst>
          </p:cNvPr>
          <p:cNvSpPr/>
          <p:nvPr/>
        </p:nvSpPr>
        <p:spPr>
          <a:xfrm>
            <a:off x="2275612" y="2469727"/>
            <a:ext cx="1032751" cy="720000"/>
          </a:xfrm>
          <a:prstGeom prst="ellipse">
            <a:avLst/>
          </a:prstGeom>
          <a:solidFill>
            <a:srgbClr val="C68B4A"/>
          </a:solidFill>
          <a:ln w="28575">
            <a:solidFill>
              <a:srgbClr val="8A6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362708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11.18</a:t>
            </a:r>
            <a:endParaRPr lang="ko-KR" altLang="en-US" sz="2000" dirty="0">
              <a:solidFill>
                <a:srgbClr val="362708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003CCF5F-60AB-416E-ADF7-71DD1548B16E}"/>
              </a:ext>
            </a:extLst>
          </p:cNvPr>
          <p:cNvSpPr/>
          <p:nvPr/>
        </p:nvSpPr>
        <p:spPr>
          <a:xfrm>
            <a:off x="3158651" y="3787765"/>
            <a:ext cx="1032751" cy="720000"/>
          </a:xfrm>
          <a:prstGeom prst="ellipse">
            <a:avLst/>
          </a:prstGeom>
          <a:solidFill>
            <a:srgbClr val="D2A472"/>
          </a:solidFill>
          <a:ln w="28575">
            <a:solidFill>
              <a:srgbClr val="8A6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362708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11.19~ 11.23</a:t>
            </a:r>
            <a:endParaRPr lang="ko-KR" altLang="en-US" sz="2000" dirty="0">
              <a:solidFill>
                <a:srgbClr val="362708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19A56333-4547-41D2-ADAC-068DCA51360D}"/>
              </a:ext>
            </a:extLst>
          </p:cNvPr>
          <p:cNvSpPr/>
          <p:nvPr/>
        </p:nvSpPr>
        <p:spPr>
          <a:xfrm>
            <a:off x="3996051" y="2591712"/>
            <a:ext cx="1032751" cy="720000"/>
          </a:xfrm>
          <a:prstGeom prst="ellipse">
            <a:avLst/>
          </a:prstGeom>
          <a:solidFill>
            <a:srgbClr val="C68B4A"/>
          </a:solidFill>
          <a:ln w="28575">
            <a:solidFill>
              <a:srgbClr val="8A6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362708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11.24~11.25</a:t>
            </a:r>
            <a:endParaRPr lang="ko-KR" altLang="en-US" sz="2000" dirty="0">
              <a:solidFill>
                <a:srgbClr val="362708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E857BF05-9660-4144-B25F-D98A40DCC82C}"/>
              </a:ext>
            </a:extLst>
          </p:cNvPr>
          <p:cNvSpPr/>
          <p:nvPr/>
        </p:nvSpPr>
        <p:spPr>
          <a:xfrm>
            <a:off x="4887319" y="4121887"/>
            <a:ext cx="1032751" cy="720000"/>
          </a:xfrm>
          <a:prstGeom prst="ellipse">
            <a:avLst/>
          </a:prstGeom>
          <a:solidFill>
            <a:srgbClr val="D2A472"/>
          </a:solidFill>
          <a:ln w="28575">
            <a:solidFill>
              <a:srgbClr val="8A6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362708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11.26~11.30</a:t>
            </a:r>
            <a:endParaRPr lang="ko-KR" altLang="en-US" sz="2000" dirty="0">
              <a:solidFill>
                <a:srgbClr val="362708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CA3A8EB7-64E9-4A4F-ABD1-14E2D8A6B696}"/>
              </a:ext>
            </a:extLst>
          </p:cNvPr>
          <p:cNvSpPr/>
          <p:nvPr/>
        </p:nvSpPr>
        <p:spPr>
          <a:xfrm>
            <a:off x="6582905" y="4432532"/>
            <a:ext cx="1032751" cy="720000"/>
          </a:xfrm>
          <a:prstGeom prst="ellipse">
            <a:avLst/>
          </a:prstGeom>
          <a:solidFill>
            <a:srgbClr val="D2A472"/>
          </a:solidFill>
          <a:ln w="28575">
            <a:solidFill>
              <a:srgbClr val="8A6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362708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12.05</a:t>
            </a:r>
            <a:endParaRPr lang="ko-KR" altLang="en-US" sz="2000" dirty="0">
              <a:solidFill>
                <a:srgbClr val="362708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83798796-9AF7-4F09-961D-78BA36A0F3F4}"/>
              </a:ext>
            </a:extLst>
          </p:cNvPr>
          <p:cNvSpPr/>
          <p:nvPr/>
        </p:nvSpPr>
        <p:spPr>
          <a:xfrm>
            <a:off x="5646874" y="2706201"/>
            <a:ext cx="1032751" cy="720000"/>
          </a:xfrm>
          <a:prstGeom prst="ellipse">
            <a:avLst/>
          </a:prstGeom>
          <a:solidFill>
            <a:srgbClr val="C68B4A"/>
          </a:solidFill>
          <a:ln w="28575">
            <a:solidFill>
              <a:srgbClr val="8A6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362708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12.01~12.03</a:t>
            </a:r>
            <a:endParaRPr lang="ko-KR" altLang="en-US" sz="2000" dirty="0">
              <a:solidFill>
                <a:srgbClr val="362708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0AA2E-5355-4D7F-A849-67DF6D555AFB}"/>
              </a:ext>
            </a:extLst>
          </p:cNvPr>
          <p:cNvSpPr txBox="1"/>
          <p:nvPr/>
        </p:nvSpPr>
        <p:spPr>
          <a:xfrm>
            <a:off x="1920783" y="3159467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게임 알고리즘 및 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pPr algn="ctr"/>
            <a:r>
              <a:rPr lang="ko-KR" altLang="en-US" sz="16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소켓 네트워킹에 대한 조사</a:t>
            </a:r>
            <a:endParaRPr lang="en-US" altLang="ko-KR" sz="16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14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6755" y="141262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작품 내용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5BDEDD-BE68-4731-880F-BC9D4617EF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57" y="4448200"/>
            <a:ext cx="1000180" cy="9971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5C38FE-4A95-4401-9F7B-CB04D357A0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67" y="2256401"/>
            <a:ext cx="971568" cy="966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05153F-65B8-4943-AD48-604D009384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99" y="3356992"/>
            <a:ext cx="917355" cy="9905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D526A-BF00-4468-8256-ECA2F9161A31}"/>
              </a:ext>
            </a:extLst>
          </p:cNvPr>
          <p:cNvSpPr txBox="1"/>
          <p:nvPr/>
        </p:nvSpPr>
        <p:spPr>
          <a:xfrm>
            <a:off x="2266935" y="2290972"/>
            <a:ext cx="45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서버가 실행이 되어있는 상태에서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클라이언트를 실행하게 되면 클라이언트가 서버에 접속을 하게 된다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 </a:t>
            </a:r>
            <a:endParaRPr lang="ko-KR" altLang="en-US" sz="20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05C79-5E36-42BC-86B1-1F07A20C6658}"/>
              </a:ext>
            </a:extLst>
          </p:cNvPr>
          <p:cNvSpPr txBox="1"/>
          <p:nvPr/>
        </p:nvSpPr>
        <p:spPr>
          <a:xfrm>
            <a:off x="3059832" y="3509296"/>
            <a:ext cx="4687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서버에 연결이 성공적으로 이루어지면</a:t>
            </a:r>
            <a:endParaRPr lang="en-US" altLang="ko-KR" sz="20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  <a:p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닉네임을 정하고 대기실에 입장할 수 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13E36-D401-4A1E-9FF5-F6FF61D9C7CA}"/>
              </a:ext>
            </a:extLst>
          </p:cNvPr>
          <p:cNvSpPr txBox="1"/>
          <p:nvPr/>
        </p:nvSpPr>
        <p:spPr>
          <a:xfrm>
            <a:off x="2490719" y="4676942"/>
            <a:ext cx="5186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대기실에 입장 되면 채팅이 가능하고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</a:p>
          <a:p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원하는 방번호를 입력해 방에 들어갈 수 있다</a:t>
            </a:r>
          </a:p>
        </p:txBody>
      </p:sp>
    </p:spTree>
    <p:extLst>
      <p:ext uri="{BB962C8B-B14F-4D97-AF65-F5344CB8AC3E}">
        <p14:creationId xmlns:p14="http://schemas.microsoft.com/office/powerpoint/2010/main" val="121432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6755" y="1412628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작품 내용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87913C4-A8FB-43E7-8CEE-2E2C2E3F88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28" y="2355230"/>
            <a:ext cx="899323" cy="9764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B04679-2EDC-4532-B9D2-65B6C02611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48" y="3659065"/>
            <a:ext cx="917674" cy="9422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D526A-BF00-4468-8256-ECA2F9161A31}"/>
              </a:ext>
            </a:extLst>
          </p:cNvPr>
          <p:cNvSpPr txBox="1"/>
          <p:nvPr/>
        </p:nvSpPr>
        <p:spPr>
          <a:xfrm>
            <a:off x="2433290" y="2423861"/>
            <a:ext cx="503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다른 클라이언트도 접속하여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특정 방에 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2</a:t>
            </a:r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명이 접속하면 게임을 시작할 수 있다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 </a:t>
            </a:r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또한 게임 도중에도 채팅을 할 수 있다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.. </a:t>
            </a:r>
            <a:endParaRPr lang="ko-KR" altLang="en-US" sz="20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05C79-5E36-42BC-86B1-1F07A20C6658}"/>
              </a:ext>
            </a:extLst>
          </p:cNvPr>
          <p:cNvSpPr txBox="1"/>
          <p:nvPr/>
        </p:nvSpPr>
        <p:spPr>
          <a:xfrm>
            <a:off x="2496272" y="3673676"/>
            <a:ext cx="4142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게임이 시작되면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난수를 이용하여 흑 돌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</a:t>
            </a:r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백 돌을 선정하고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흑 돌이 먼저 선공으로 시작한 다</a:t>
            </a:r>
            <a:r>
              <a:rPr lang="en-US" altLang="ko-KR" sz="20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. </a:t>
            </a:r>
            <a:endParaRPr lang="ko-KR" altLang="en-US" sz="20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13E36-D401-4A1E-9FF5-F6FF61D9C7CA}"/>
              </a:ext>
            </a:extLst>
          </p:cNvPr>
          <p:cNvSpPr txBox="1"/>
          <p:nvPr/>
        </p:nvSpPr>
        <p:spPr>
          <a:xfrm>
            <a:off x="2447965" y="4869115"/>
            <a:ext cx="387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 게임 진행 중에 기권을 할 수 있으며</a:t>
            </a:r>
            <a:r>
              <a:rPr lang="en-US" altLang="ko-KR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, </a:t>
            </a:r>
            <a:r>
              <a:rPr lang="ko-KR" altLang="en-US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해당 판이 종료되면 다시 게임을 시작할 수 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EE8A73-412E-4A17-A680-962A53C784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28" y="4601272"/>
            <a:ext cx="987512" cy="9764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3056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6755" y="1268760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알고리즘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4CD37E-9AB3-46E6-B5FF-C3C6FD22F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592" y="1690640"/>
            <a:ext cx="7312144" cy="365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DA9811-85A0-4D61-9681-DEF0833B8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21" y="154020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523982736" descr="EMB00001dcc45b7">
            <a:extLst>
              <a:ext uri="{FF2B5EF4-FFF2-40B4-BE49-F238E27FC236}">
                <a16:creationId xmlns:a16="http://schemas.microsoft.com/office/drawing/2014/main" id="{2F829C3D-2AD9-4B31-B575-8B3D9A877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2" b="6258"/>
          <a:stretch/>
        </p:blipFill>
        <p:spPr bwMode="auto">
          <a:xfrm>
            <a:off x="2337818" y="1873443"/>
            <a:ext cx="4604985" cy="380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55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 dpi="0" rotWithShape="1">
              <a:blip r:embed="rId2">
                <a:alphaModFix amt="7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40000" y="772142"/>
              <a:ext cx="8064000" cy="5410784"/>
              <a:chOff x="540000" y="772142"/>
              <a:chExt cx="8064000" cy="5410784"/>
            </a:xfrm>
          </p:grpSpPr>
          <p:pic>
            <p:nvPicPr>
              <p:cNvPr id="18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000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user-pc\Desktop\캡처1.PNG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9992" y="782926"/>
                <a:ext cx="4104008" cy="5400000"/>
              </a:xfrm>
              <a:prstGeom prst="rect">
                <a:avLst/>
              </a:prstGeom>
              <a:noFill/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그룹 19"/>
              <p:cNvGrpSpPr/>
              <p:nvPr/>
            </p:nvGrpSpPr>
            <p:grpSpPr>
              <a:xfrm>
                <a:off x="612000" y="772142"/>
                <a:ext cx="7920000" cy="5400000"/>
                <a:chOff x="612000" y="772142"/>
                <a:chExt cx="7920000" cy="5400000"/>
              </a:xfrm>
            </p:grpSpPr>
            <p:pic>
              <p:nvPicPr>
                <p:cNvPr id="24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81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C:\Users\user-pc\Desktop\캡처1.PNG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000" y="772142"/>
                  <a:ext cx="3960000" cy="5400000"/>
                </a:xfrm>
                <a:prstGeom prst="rect">
                  <a:avLst/>
                </a:prstGeom>
                <a:noFill/>
                <a:effectLst>
                  <a:innerShdw blurRad="63500" dist="76200" dir="2700000">
                    <a:prstClr val="black">
                      <a:alpha val="50000"/>
                    </a:prstClr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3" name="TextBox 12"/>
          <p:cNvSpPr txBox="1"/>
          <p:nvPr/>
        </p:nvSpPr>
        <p:spPr>
          <a:xfrm>
            <a:off x="793803" y="855000"/>
            <a:ext cx="7509870" cy="5148000"/>
          </a:xfrm>
          <a:prstGeom prst="rect">
            <a:avLst/>
          </a:prstGeom>
          <a:solidFill>
            <a:schemeClr val="bg1">
              <a:alpha val="37000"/>
            </a:schemeClr>
          </a:solidFill>
          <a:ln w="571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 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  <a:p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7058" y="1162915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주요 소스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- Thread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F685AA-07E7-4EBB-B4D9-14F7F659A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4" y="1916832"/>
            <a:ext cx="3521072" cy="39690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B05BADC-3F3C-4FD1-BF15-E51825381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39" y="1916832"/>
            <a:ext cx="3377056" cy="400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621</Words>
  <Application>Microsoft Office PowerPoint</Application>
  <PresentationFormat>화면 슬라이드 쇼(4:3)</PresentationFormat>
  <Paragraphs>259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궁서체</vt:lpstr>
      <vt:lpstr>Arial</vt:lpstr>
      <vt:lpstr>문체부 훈민정음체</vt:lpstr>
      <vt:lpstr>포천 막걸리체</vt:lpstr>
      <vt:lpstr>@포천 막걸리체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user-pc</dc:creator>
  <cp:lastModifiedBy>SunJoon Kim</cp:lastModifiedBy>
  <cp:revision>121</cp:revision>
  <dcterms:created xsi:type="dcterms:W3CDTF">2016-11-10T07:15:33Z</dcterms:created>
  <dcterms:modified xsi:type="dcterms:W3CDTF">2018-12-05T11:11:04Z</dcterms:modified>
</cp:coreProperties>
</file>